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5" r:id="rId6"/>
    <p:sldId id="266" r:id="rId7"/>
    <p:sldId id="258" r:id="rId8"/>
    <p:sldId id="257" r:id="rId9"/>
    <p:sldId id="260" r:id="rId10"/>
    <p:sldId id="259" r:id="rId11"/>
    <p:sldId id="262" r:id="rId1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F56A6-24F4-4601-AF8F-BDC418A26354}" type="datetimeFigureOut">
              <a:rPr lang="es-ES_tradnl" smtClean="0"/>
              <a:pPr/>
              <a:t>28-07-15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7ABE-F986-4A5A-A1A0-7899AC6E843C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anzaregional.net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UERZA-COLECTIVA1-450x62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3497312" cy="481851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5776" y="6021288"/>
            <a:ext cx="3855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Disponible en </a:t>
            </a:r>
            <a:r>
              <a:rPr lang="es-ES" dirty="0" smtClean="0">
                <a:hlinkClick r:id="rId3"/>
              </a:rPr>
              <a:t>www.alianzaregional.net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4575255" y="1628800"/>
            <a:ext cx="455765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Alianza Regional por la Libre Expresión</a:t>
            </a:r>
          </a:p>
          <a:p>
            <a:r>
              <a:rPr lang="es-ES" b="1" dirty="0" smtClean="0"/>
              <a:t>                    e Información</a:t>
            </a:r>
          </a:p>
          <a:p>
            <a:endParaRPr lang="es-ES" dirty="0"/>
          </a:p>
          <a:p>
            <a:pPr marL="285750" indent="-285750">
              <a:buFont typeface="Arial"/>
              <a:buChar char="•"/>
            </a:pP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Red de organizaciones no gubernamentales</a:t>
            </a:r>
          </a:p>
          <a:p>
            <a:pPr marL="285750" indent="-285750">
              <a:buFont typeface="Arial"/>
              <a:buChar char="•"/>
            </a:pPr>
            <a:endParaRPr lang="es-ES" dirty="0"/>
          </a:p>
          <a:p>
            <a:pPr marL="285750" indent="-285750">
              <a:buFont typeface="Arial"/>
              <a:buChar char="•"/>
            </a:pPr>
            <a:r>
              <a:rPr lang="es-ES" dirty="0" err="1" smtClean="0"/>
              <a:t>apartidaria</a:t>
            </a:r>
            <a:r>
              <a:rPr lang="es-ES" dirty="0" smtClean="0"/>
              <a:t> y sin fines de lucro</a:t>
            </a:r>
          </a:p>
          <a:p>
            <a:pPr marL="285750" indent="-285750">
              <a:buFont typeface="Arial"/>
              <a:buChar char="•"/>
            </a:pP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23 miembros</a:t>
            </a:r>
          </a:p>
          <a:p>
            <a:pPr marL="285750" indent="-285750">
              <a:buFont typeface="Arial"/>
              <a:buChar char="•"/>
            </a:pP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19 países de las Américas</a:t>
            </a:r>
            <a:endParaRPr lang="es-ES" dirty="0"/>
          </a:p>
        </p:txBody>
      </p:sp>
      <p:pic>
        <p:nvPicPr>
          <p:cNvPr id="5" name="Imagen 3" descr="alianza-regional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5-04-24 a la(s) 16.04.2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92696"/>
            <a:ext cx="3995374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030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5-04-24 a la(s) 16.23.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4680520" cy="1872208"/>
          </a:xfrm>
          <a:prstGeom prst="rect">
            <a:avLst/>
          </a:prstGeom>
        </p:spPr>
      </p:pic>
      <p:pic>
        <p:nvPicPr>
          <p:cNvPr id="3" name="Imagen 2" descr="Captura de pantalla 2015-04-24 a la(s) 16.24.2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005064"/>
            <a:ext cx="6048672" cy="1490870"/>
          </a:xfrm>
          <a:prstGeom prst="rect">
            <a:avLst/>
          </a:prstGeom>
        </p:spPr>
      </p:pic>
      <p:pic>
        <p:nvPicPr>
          <p:cNvPr id="4" name="Imagen 3" descr="Logo Transparency Internationa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36912"/>
            <a:ext cx="5170919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5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47664" y="1268760"/>
            <a:ext cx="77768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buFont typeface="Arial" pitchFamily="34" charset="0"/>
              <a:buChar char="•"/>
            </a:pPr>
            <a:endParaRPr lang="es-ES" dirty="0" smtClean="0">
              <a:latin typeface="+mj-lt"/>
              <a:cs typeface="Arial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ES" b="1" dirty="0" smtClean="0">
                <a:latin typeface="+mj-lt"/>
                <a:cs typeface="Arial" pitchFamily="34" charset="0"/>
              </a:rPr>
              <a:t>Alianza Regional</a:t>
            </a:r>
          </a:p>
          <a:p>
            <a:pPr lvl="0" algn="just">
              <a:lnSpc>
                <a:spcPct val="150000"/>
              </a:lnSpc>
            </a:pPr>
            <a:endParaRPr lang="es-ES" b="1" dirty="0">
              <a:latin typeface="+mj-lt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/>
              <a:buChar char="•"/>
            </a:pPr>
            <a:r>
              <a:rPr lang="es-ES" dirty="0">
                <a:latin typeface="+mj-lt"/>
                <a:cs typeface="Arial" pitchFamily="34" charset="0"/>
              </a:rPr>
              <a:t>P</a:t>
            </a:r>
            <a:r>
              <a:rPr lang="es-ES" dirty="0" smtClean="0">
                <a:latin typeface="+mj-lt"/>
                <a:cs typeface="Arial" pitchFamily="34" charset="0"/>
              </a:rPr>
              <a:t>ermanencia </a:t>
            </a:r>
            <a:r>
              <a:rPr lang="es-ES" dirty="0">
                <a:latin typeface="+mj-lt"/>
                <a:cs typeface="Arial" pitchFamily="34" charset="0"/>
              </a:rPr>
              <a:t>en el tiempo.</a:t>
            </a:r>
            <a:endParaRPr lang="es-ES_tradnl" dirty="0">
              <a:latin typeface="+mj-lt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/>
              <a:buChar char="•"/>
            </a:pPr>
            <a:r>
              <a:rPr lang="es-ES" dirty="0">
                <a:latin typeface="+mj-lt"/>
                <a:cs typeface="Arial" pitchFamily="34" charset="0"/>
              </a:rPr>
              <a:t>C</a:t>
            </a:r>
            <a:r>
              <a:rPr lang="es-ES" dirty="0" smtClean="0">
                <a:latin typeface="+mj-lt"/>
                <a:cs typeface="Arial" pitchFamily="34" charset="0"/>
              </a:rPr>
              <a:t>recimiento </a:t>
            </a:r>
            <a:r>
              <a:rPr lang="es-ES" dirty="0">
                <a:latin typeface="+mj-lt"/>
                <a:cs typeface="Arial" pitchFamily="34" charset="0"/>
              </a:rPr>
              <a:t>progresivo y controlado de su membresía.</a:t>
            </a:r>
            <a:endParaRPr lang="es-ES_tradnl" dirty="0">
              <a:latin typeface="+mj-lt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/>
              <a:buChar char="•"/>
            </a:pPr>
            <a:r>
              <a:rPr lang="es-ES" dirty="0">
                <a:latin typeface="+mj-lt"/>
                <a:cs typeface="Arial" pitchFamily="34" charset="0"/>
              </a:rPr>
              <a:t>P</a:t>
            </a:r>
            <a:r>
              <a:rPr lang="es-ES" dirty="0" smtClean="0">
                <a:latin typeface="+mj-lt"/>
                <a:cs typeface="Arial" pitchFamily="34" charset="0"/>
              </a:rPr>
              <a:t>roceso </a:t>
            </a:r>
            <a:r>
              <a:rPr lang="es-ES" dirty="0">
                <a:latin typeface="+mj-lt"/>
                <a:cs typeface="Arial" pitchFamily="34" charset="0"/>
              </a:rPr>
              <a:t>de institucionalización. </a:t>
            </a:r>
            <a:endParaRPr lang="es-ES_tradnl" dirty="0">
              <a:latin typeface="+mj-lt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/>
              <a:buChar char="•"/>
            </a:pPr>
            <a:r>
              <a:rPr lang="es-ES" dirty="0">
                <a:latin typeface="+mj-lt"/>
                <a:cs typeface="Arial" pitchFamily="34" charset="0"/>
              </a:rPr>
              <a:t>B</a:t>
            </a:r>
            <a:r>
              <a:rPr lang="es-ES" dirty="0" smtClean="0">
                <a:latin typeface="+mj-lt"/>
                <a:cs typeface="Arial" pitchFamily="34" charset="0"/>
              </a:rPr>
              <a:t>úsqueda </a:t>
            </a:r>
            <a:r>
              <a:rPr lang="es-ES" dirty="0">
                <a:latin typeface="+mj-lt"/>
                <a:cs typeface="Arial" pitchFamily="34" charset="0"/>
              </a:rPr>
              <a:t>de un diseño institucional liviano. </a:t>
            </a:r>
            <a:endParaRPr lang="es-ES_tradnl" dirty="0">
              <a:latin typeface="+mj-lt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/>
              <a:buChar char="•"/>
            </a:pPr>
            <a:r>
              <a:rPr lang="es-ES" dirty="0">
                <a:latin typeface="+mj-lt"/>
                <a:cs typeface="Arial" pitchFamily="34" charset="0"/>
              </a:rPr>
              <a:t>E</a:t>
            </a:r>
            <a:r>
              <a:rPr lang="es-ES" dirty="0" smtClean="0">
                <a:latin typeface="+mj-lt"/>
                <a:cs typeface="Arial" pitchFamily="34" charset="0"/>
              </a:rPr>
              <a:t>mpoderamiento </a:t>
            </a:r>
            <a:r>
              <a:rPr lang="es-ES" dirty="0">
                <a:latin typeface="+mj-lt"/>
                <a:cs typeface="Arial" pitchFamily="34" charset="0"/>
              </a:rPr>
              <a:t>logrado.</a:t>
            </a:r>
            <a:endParaRPr lang="es-ES_tradnl" dirty="0">
              <a:latin typeface="+mj-lt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4" name="Imagen 3" descr="alianza-region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548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3" descr="alianza-region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uadroTexto 3"/>
          <p:cNvSpPr txBox="1"/>
          <p:nvPr/>
        </p:nvSpPr>
        <p:spPr>
          <a:xfrm>
            <a:off x="1115616" y="1844824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Que es una red?</a:t>
            </a:r>
          </a:p>
          <a:p>
            <a:endParaRPr lang="es-ES" dirty="0" smtClean="0"/>
          </a:p>
          <a:p>
            <a:pPr algn="just"/>
            <a:r>
              <a:rPr lang="es-ES" dirty="0" smtClean="0"/>
              <a:t>El </a:t>
            </a:r>
            <a:r>
              <a:rPr lang="es-ES" dirty="0"/>
              <a:t>trabajo de una red implica la </a:t>
            </a:r>
            <a:r>
              <a:rPr lang="es-ES" dirty="0" smtClean="0"/>
              <a:t>conformación </a:t>
            </a:r>
            <a:r>
              <a:rPr lang="es-ES" dirty="0"/>
              <a:t>progresiva de un colectivo durable e institucionalizado, con acuerdos que regulan </a:t>
            </a:r>
            <a:r>
              <a:rPr lang="es-ES" dirty="0" smtClean="0"/>
              <a:t>el funcionamiento</a:t>
            </a:r>
            <a:r>
              <a:rPr lang="es-ES" dirty="0"/>
              <a:t>, objetivos comunes y sentido de pertenencia entre sus miembros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Se trata de constituir una identidad compartida para actuar como un colectivo, conservando a la vez la autonomía e identidad diferencial de cada organización miembro.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Las redes son una estructura pero también un proceso.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617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75656" y="2636912"/>
            <a:ext cx="67069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5400" dirty="0" smtClean="0"/>
              <a:t>Tener un objetivo claro</a:t>
            </a:r>
          </a:p>
          <a:p>
            <a:endParaRPr lang="es-ES" dirty="0"/>
          </a:p>
        </p:txBody>
      </p:sp>
      <p:pic>
        <p:nvPicPr>
          <p:cNvPr id="3" name="Imagen 3" descr="alianza-region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4641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3" descr="alianza-region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/>
          <p:cNvSpPr txBox="1"/>
          <p:nvPr/>
        </p:nvSpPr>
        <p:spPr>
          <a:xfrm>
            <a:off x="1979712" y="2132856"/>
            <a:ext cx="74888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Temas Clave</a:t>
            </a:r>
          </a:p>
          <a:p>
            <a:endParaRPr lang="es-ES" dirty="0"/>
          </a:p>
          <a:p>
            <a:pPr marL="285750" indent="-285750">
              <a:buFont typeface="Arial"/>
              <a:buChar char="•"/>
            </a:pPr>
            <a:r>
              <a:rPr lang="es-ES" dirty="0"/>
              <a:t>Modelo de Gobernanza y de Gestión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Valor agregado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Circulaci</a:t>
            </a:r>
            <a:r>
              <a:rPr lang="es-ES" dirty="0" smtClean="0"/>
              <a:t>ón de Información y conocimiento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Capacidad de Incidencia</a:t>
            </a: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Diseño de Plan Estrat</a:t>
            </a:r>
            <a:r>
              <a:rPr lang="es-ES" dirty="0" smtClean="0"/>
              <a:t>égico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Toma de decisiones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Estructura pesada o liviana?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999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35696" y="2348880"/>
            <a:ext cx="63367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Estrategias y Ámbitos de Incidencia Pol</a:t>
            </a:r>
            <a:r>
              <a:rPr lang="es-ES" b="1" dirty="0" smtClean="0"/>
              <a:t>ítica</a:t>
            </a:r>
          </a:p>
          <a:p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/>
              <a:t>L</a:t>
            </a:r>
            <a:r>
              <a:rPr lang="es-ES" dirty="0" smtClean="0"/>
              <a:t>itigios estratégicos 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Capacitación </a:t>
            </a:r>
            <a:r>
              <a:rPr lang="es-ES" dirty="0"/>
              <a:t>y asistencia </a:t>
            </a:r>
            <a:r>
              <a:rPr lang="es-ES" dirty="0" smtClean="0"/>
              <a:t>técnica </a:t>
            </a:r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Comunicación </a:t>
            </a:r>
            <a:r>
              <a:rPr lang="es-ES" dirty="0"/>
              <a:t>para la incidencia </a:t>
            </a: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Cabildeo </a:t>
            </a:r>
            <a:r>
              <a:rPr lang="es-ES" dirty="0"/>
              <a:t>y reuniones con actores clave </a:t>
            </a:r>
            <a:endParaRPr lang="es-ES" dirty="0" smtClean="0"/>
          </a:p>
          <a:p>
            <a:pPr marL="285750" indent="-285750">
              <a:buFont typeface="Arial"/>
              <a:buChar char="•"/>
            </a:pPr>
            <a:r>
              <a:rPr lang="es-ES" dirty="0" smtClean="0"/>
              <a:t>Investigación </a:t>
            </a:r>
            <a:r>
              <a:rPr lang="es-ES" dirty="0"/>
              <a:t>aplicada </a:t>
            </a:r>
            <a:endParaRPr lang="es-ES" dirty="0"/>
          </a:p>
          <a:p>
            <a:endParaRPr lang="es-ES" dirty="0"/>
          </a:p>
        </p:txBody>
      </p:sp>
      <p:pic>
        <p:nvPicPr>
          <p:cNvPr id="3" name="Imagen 3" descr="alianza-regional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56544" cy="112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0167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5-04-24 a la(s) 16.04.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92696"/>
            <a:ext cx="3963268" cy="556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812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5-04-24 a la(s) 16.08.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469900"/>
            <a:ext cx="4403109" cy="526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95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5-04-24 a la(s) 16.04.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764704"/>
            <a:ext cx="3910028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095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192</Words>
  <Application>Microsoft Macintosh PowerPoint</Application>
  <PresentationFormat>Presentación en pantalla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PíoPíío</dc:creator>
  <cp:lastModifiedBy>Moises</cp:lastModifiedBy>
  <cp:revision>48</cp:revision>
  <dcterms:created xsi:type="dcterms:W3CDTF">2015-04-22T12:25:20Z</dcterms:created>
  <dcterms:modified xsi:type="dcterms:W3CDTF">2015-07-28T13:15:53Z</dcterms:modified>
</cp:coreProperties>
</file>